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9" r:id="rId5"/>
    <p:sldMasterId id="2147483788" r:id="rId6"/>
    <p:sldMasterId id="2147483812" r:id="rId7"/>
    <p:sldMasterId id="2147483836" r:id="rId8"/>
    <p:sldMasterId id="2147483759" r:id="rId9"/>
    <p:sldMasterId id="2147483730" r:id="rId10"/>
    <p:sldMasterId id="2147483735" r:id="rId11"/>
    <p:sldMasterId id="2147483859" r:id="rId12"/>
  </p:sldMasterIdLst>
  <p:notesMasterIdLst>
    <p:notesMasterId r:id="rId21"/>
  </p:notesMasterIdLst>
  <p:handoutMasterIdLst>
    <p:handoutMasterId r:id="rId22"/>
  </p:handoutMasterIdLst>
  <p:sldIdLst>
    <p:sldId id="256" r:id="rId13"/>
    <p:sldId id="380" r:id="rId14"/>
    <p:sldId id="942" r:id="rId15"/>
    <p:sldId id="382" r:id="rId16"/>
    <p:sldId id="941" r:id="rId17"/>
    <p:sldId id="938" r:id="rId18"/>
    <p:sldId id="943" r:id="rId19"/>
    <p:sldId id="9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Casey" initials="SC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9A2"/>
    <a:srgbClr val="288DBB"/>
    <a:srgbClr val="2470B7"/>
    <a:srgbClr val="FEC230"/>
    <a:srgbClr val="FFABC0"/>
    <a:srgbClr val="DB1B69"/>
    <a:srgbClr val="9B1B69"/>
    <a:srgbClr val="C91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860" autoAdjust="0"/>
  </p:normalViewPr>
  <p:slideViewPr>
    <p:cSldViewPr snapToGrid="0">
      <p:cViewPr varScale="1">
        <p:scale>
          <a:sx n="92" d="100"/>
          <a:sy n="92" d="100"/>
        </p:scale>
        <p:origin x="16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36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yee Srinivasan" userId="9962a2d0-60d0-4e00-9217-277618ea6b71" providerId="ADAL" clId="{E1E26AEF-170A-4907-9500-5D8FA98477FF}"/>
    <pc:docChg chg="undo custSel addSld delSld modSld">
      <pc:chgData name="Sayee Srinivasan" userId="9962a2d0-60d0-4e00-9217-277618ea6b71" providerId="ADAL" clId="{E1E26AEF-170A-4907-9500-5D8FA98477FF}" dt="2021-09-16T15:18:43.194" v="242" actId="20577"/>
      <pc:docMkLst>
        <pc:docMk/>
      </pc:docMkLst>
      <pc:sldChg chg="modSp mod">
        <pc:chgData name="Sayee Srinivasan" userId="9962a2d0-60d0-4e00-9217-277618ea6b71" providerId="ADAL" clId="{E1E26AEF-170A-4907-9500-5D8FA98477FF}" dt="2021-09-16T15:17:23.335" v="202" actId="20577"/>
        <pc:sldMkLst>
          <pc:docMk/>
          <pc:sldMk cId="1001260295" sldId="256"/>
        </pc:sldMkLst>
        <pc:spChg chg="mod">
          <ac:chgData name="Sayee Srinivasan" userId="9962a2d0-60d0-4e00-9217-277618ea6b71" providerId="ADAL" clId="{E1E26AEF-170A-4907-9500-5D8FA98477FF}" dt="2021-09-16T15:17:23.335" v="202" actId="20577"/>
          <ac:spMkLst>
            <pc:docMk/>
            <pc:sldMk cId="1001260295" sldId="256"/>
            <ac:spMk id="2" creationId="{51404FDC-81D3-49AD-8856-49C546C6AE2D}"/>
          </ac:spMkLst>
        </pc:spChg>
        <pc:spChg chg="mod">
          <ac:chgData name="Sayee Srinivasan" userId="9962a2d0-60d0-4e00-9217-277618ea6b71" providerId="ADAL" clId="{E1E26AEF-170A-4907-9500-5D8FA98477FF}" dt="2021-09-16T15:17:15.575" v="184" actId="1076"/>
          <ac:spMkLst>
            <pc:docMk/>
            <pc:sldMk cId="1001260295" sldId="256"/>
            <ac:spMk id="3" creationId="{C00DF6A8-1B60-472F-923D-62C51848231E}"/>
          </ac:spMkLst>
        </pc:spChg>
      </pc:sldChg>
      <pc:sldChg chg="del">
        <pc:chgData name="Sayee Srinivasan" userId="9962a2d0-60d0-4e00-9217-277618ea6b71" providerId="ADAL" clId="{E1E26AEF-170A-4907-9500-5D8FA98477FF}" dt="2021-09-16T02:52:11" v="0" actId="47"/>
        <pc:sldMkLst>
          <pc:docMk/>
          <pc:sldMk cId="750612651" sldId="257"/>
        </pc:sldMkLst>
      </pc:sldChg>
      <pc:sldChg chg="del">
        <pc:chgData name="Sayee Srinivasan" userId="9962a2d0-60d0-4e00-9217-277618ea6b71" providerId="ADAL" clId="{E1E26AEF-170A-4907-9500-5D8FA98477FF}" dt="2021-09-16T02:52:11" v="0" actId="47"/>
        <pc:sldMkLst>
          <pc:docMk/>
          <pc:sldMk cId="231551129" sldId="378"/>
        </pc:sldMkLst>
      </pc:sldChg>
      <pc:sldChg chg="del">
        <pc:chgData name="Sayee Srinivasan" userId="9962a2d0-60d0-4e00-9217-277618ea6b71" providerId="ADAL" clId="{E1E26AEF-170A-4907-9500-5D8FA98477FF}" dt="2021-09-16T02:52:11" v="0" actId="47"/>
        <pc:sldMkLst>
          <pc:docMk/>
          <pc:sldMk cId="1932735755" sldId="379"/>
        </pc:sldMkLst>
      </pc:sldChg>
      <pc:sldChg chg="del">
        <pc:chgData name="Sayee Srinivasan" userId="9962a2d0-60d0-4e00-9217-277618ea6b71" providerId="ADAL" clId="{E1E26AEF-170A-4907-9500-5D8FA98477FF}" dt="2021-09-16T02:52:11" v="0" actId="47"/>
        <pc:sldMkLst>
          <pc:docMk/>
          <pc:sldMk cId="1004605559" sldId="381"/>
        </pc:sldMkLst>
      </pc:sldChg>
      <pc:sldChg chg="addSp delSp mod">
        <pc:chgData name="Sayee Srinivasan" userId="9962a2d0-60d0-4e00-9217-277618ea6b71" providerId="ADAL" clId="{E1E26AEF-170A-4907-9500-5D8FA98477FF}" dt="2021-09-16T15:12:36.349" v="4" actId="22"/>
        <pc:sldMkLst>
          <pc:docMk/>
          <pc:sldMk cId="1604426552" sldId="938"/>
        </pc:sldMkLst>
        <pc:picChg chg="add del">
          <ac:chgData name="Sayee Srinivasan" userId="9962a2d0-60d0-4e00-9217-277618ea6b71" providerId="ADAL" clId="{E1E26AEF-170A-4907-9500-5D8FA98477FF}" dt="2021-09-16T15:12:36.349" v="4" actId="22"/>
          <ac:picMkLst>
            <pc:docMk/>
            <pc:sldMk cId="1604426552" sldId="938"/>
            <ac:picMk id="10" creationId="{29AAB28C-744A-46E2-995E-174E81D8B13B}"/>
          </ac:picMkLst>
        </pc:picChg>
      </pc:sldChg>
      <pc:sldChg chg="del">
        <pc:chgData name="Sayee Srinivasan" userId="9962a2d0-60d0-4e00-9217-277618ea6b71" providerId="ADAL" clId="{E1E26AEF-170A-4907-9500-5D8FA98477FF}" dt="2021-09-16T13:08:16.047" v="2" actId="47"/>
        <pc:sldMkLst>
          <pc:docMk/>
          <pc:sldMk cId="1042539477" sldId="939"/>
        </pc:sldMkLst>
      </pc:sldChg>
      <pc:sldChg chg="del">
        <pc:chgData name="Sayee Srinivasan" userId="9962a2d0-60d0-4e00-9217-277618ea6b71" providerId="ADAL" clId="{E1E26AEF-170A-4907-9500-5D8FA98477FF}" dt="2021-09-16T02:52:46.899" v="1" actId="47"/>
        <pc:sldMkLst>
          <pc:docMk/>
          <pc:sldMk cId="3925017857" sldId="940"/>
        </pc:sldMkLst>
      </pc:sldChg>
      <pc:sldChg chg="addSp delSp modSp new mod modClrScheme chgLayout">
        <pc:chgData name="Sayee Srinivasan" userId="9962a2d0-60d0-4e00-9217-277618ea6b71" providerId="ADAL" clId="{E1E26AEF-170A-4907-9500-5D8FA98477FF}" dt="2021-09-16T15:18:43.194" v="242" actId="20577"/>
        <pc:sldMkLst>
          <pc:docMk/>
          <pc:sldMk cId="3776619246" sldId="943"/>
        </pc:sldMkLst>
        <pc:spChg chg="del mod ord">
          <ac:chgData name="Sayee Srinivasan" userId="9962a2d0-60d0-4e00-9217-277618ea6b71" providerId="ADAL" clId="{E1E26AEF-170A-4907-9500-5D8FA98477FF}" dt="2021-09-16T15:12:44.977" v="6" actId="700"/>
          <ac:spMkLst>
            <pc:docMk/>
            <pc:sldMk cId="3776619246" sldId="943"/>
            <ac:spMk id="2" creationId="{37AE0128-4CB8-49BE-830E-3F7DF2B5571A}"/>
          </ac:spMkLst>
        </pc:spChg>
        <pc:spChg chg="del mod ord">
          <ac:chgData name="Sayee Srinivasan" userId="9962a2d0-60d0-4e00-9217-277618ea6b71" providerId="ADAL" clId="{E1E26AEF-170A-4907-9500-5D8FA98477FF}" dt="2021-09-16T15:12:44.977" v="6" actId="700"/>
          <ac:spMkLst>
            <pc:docMk/>
            <pc:sldMk cId="3776619246" sldId="943"/>
            <ac:spMk id="3" creationId="{D24E90F9-811A-4058-9D70-3A4AB8018CDB}"/>
          </ac:spMkLst>
        </pc:spChg>
        <pc:spChg chg="add del mod ord">
          <ac:chgData name="Sayee Srinivasan" userId="9962a2d0-60d0-4e00-9217-277618ea6b71" providerId="ADAL" clId="{E1E26AEF-170A-4907-9500-5D8FA98477FF}" dt="2021-09-16T15:12:47.705" v="7" actId="478"/>
          <ac:spMkLst>
            <pc:docMk/>
            <pc:sldMk cId="3776619246" sldId="943"/>
            <ac:spMk id="4" creationId="{FF3F638B-C638-49CC-B5C0-5E184C668CBA}"/>
          </ac:spMkLst>
        </pc:spChg>
        <pc:spChg chg="add del mod ord">
          <ac:chgData name="Sayee Srinivasan" userId="9962a2d0-60d0-4e00-9217-277618ea6b71" providerId="ADAL" clId="{E1E26AEF-170A-4907-9500-5D8FA98477FF}" dt="2021-09-16T15:12:49.088" v="8" actId="478"/>
          <ac:spMkLst>
            <pc:docMk/>
            <pc:sldMk cId="3776619246" sldId="943"/>
            <ac:spMk id="5" creationId="{B5E31124-A023-44A2-9CF8-E25557A9FB20}"/>
          </ac:spMkLst>
        </pc:spChg>
        <pc:spChg chg="add mod">
          <ac:chgData name="Sayee Srinivasan" userId="9962a2d0-60d0-4e00-9217-277618ea6b71" providerId="ADAL" clId="{E1E26AEF-170A-4907-9500-5D8FA98477FF}" dt="2021-09-16T15:14:52.203" v="151" actId="1076"/>
          <ac:spMkLst>
            <pc:docMk/>
            <pc:sldMk cId="3776619246" sldId="943"/>
            <ac:spMk id="6" creationId="{823FDB52-21CC-43A0-BED9-9BCBDB33917F}"/>
          </ac:spMkLst>
        </pc:spChg>
        <pc:spChg chg="add mod">
          <ac:chgData name="Sayee Srinivasan" userId="9962a2d0-60d0-4e00-9217-277618ea6b71" providerId="ADAL" clId="{E1E26AEF-170A-4907-9500-5D8FA98477FF}" dt="2021-09-16T15:18:43.194" v="242" actId="20577"/>
          <ac:spMkLst>
            <pc:docMk/>
            <pc:sldMk cId="3776619246" sldId="943"/>
            <ac:spMk id="7" creationId="{8FE89EBC-715D-4E22-AF0A-717539FFD97C}"/>
          </ac:spMkLst>
        </pc:spChg>
        <pc:picChg chg="add mod">
          <ac:chgData name="Sayee Srinivasan" userId="9962a2d0-60d0-4e00-9217-277618ea6b71" providerId="ADAL" clId="{E1E26AEF-170A-4907-9500-5D8FA98477FF}" dt="2021-09-16T15:14:48.890" v="150" actId="1076"/>
          <ac:picMkLst>
            <pc:docMk/>
            <pc:sldMk cId="3776619246" sldId="943"/>
            <ac:picMk id="9" creationId="{B7C0EA6A-3907-4A5D-A01B-A05EEF6ABE94}"/>
          </ac:picMkLst>
        </pc:picChg>
      </pc:sldChg>
      <pc:sldMasterChg chg="delSldLayout">
        <pc:chgData name="Sayee Srinivasan" userId="9962a2d0-60d0-4e00-9217-277618ea6b71" providerId="ADAL" clId="{E1E26AEF-170A-4907-9500-5D8FA98477FF}" dt="2021-09-16T02:52:11" v="0" actId="47"/>
        <pc:sldMasterMkLst>
          <pc:docMk/>
          <pc:sldMasterMk cId="416995667" sldId="2147483684"/>
        </pc:sldMasterMkLst>
        <pc:sldLayoutChg chg="del">
          <pc:chgData name="Sayee Srinivasan" userId="9962a2d0-60d0-4e00-9217-277618ea6b71" providerId="ADAL" clId="{E1E26AEF-170A-4907-9500-5D8FA98477FF}" dt="2021-09-16T02:52:11" v="0" actId="47"/>
          <pc:sldLayoutMkLst>
            <pc:docMk/>
            <pc:sldMasterMk cId="416995667" sldId="2147483684"/>
            <pc:sldLayoutMk cId="340428147" sldId="214748385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9EAA2-5A7C-D245-854C-9C4E82C76BDF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C2CD-7FE0-1B49-BE22-83190BA6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4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9755F-53E0-4703-9435-E71A5AB02B4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94981-B275-4BF5-A167-CFA2DCD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94981-B275-4BF5-A167-CFA2DCD3DA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94981-B275-4BF5-A167-CFA2DCD3DA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94981-B275-4BF5-A167-CFA2DCD3DA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7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94981-B275-4BF5-A167-CFA2DCD3DA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6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94981-B275-4BF5-A167-CFA2DCD3DA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2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Purple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-1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960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960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with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2EA9-1FE9-C749-8800-71B0E07F29D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- Red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with 2 Photos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2EA9-1FE9-C749-8800-71B0E07F29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with 2 Photos - Red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2EA9-1FE9-C749-8800-71B0E07F29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with 2 Photos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2EA9-1FE9-C749-8800-71B0E07F29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-1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5206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 Column with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Photo - Red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2766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3932237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 Column with 2 Photos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 Column with 2 Photos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 Column with 2 Photos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7659"/>
            <a:ext cx="5851158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32785" y="627661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48722"/>
            <a:ext cx="5851158" cy="3920266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332785" y="3449123"/>
            <a:ext cx="4022603" cy="24232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960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960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960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960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960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960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95660" y="781665"/>
            <a:ext cx="2227759" cy="11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" y="796093"/>
            <a:ext cx="4204128" cy="1923288"/>
          </a:xfrm>
          <a:prstGeom prst="rect">
            <a:avLst/>
          </a:prstGeom>
        </p:spPr>
      </p:pic>
      <p:sp>
        <p:nvSpPr>
          <p:cNvPr id="11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44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90"/>
            <a:ext cx="10515600" cy="875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10515600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622299"/>
            <a:ext cx="11290300" cy="5461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arge Photos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6947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92362" y="1565275"/>
            <a:ext cx="5061438" cy="4430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79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"/>
            <a:ext cx="12192000" cy="6291072"/>
          </a:xfrm>
          <a:prstGeom prst="rect">
            <a:avLst/>
          </a:prstGeom>
          <a:solidFill>
            <a:srgbClr val="54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29194"/>
            <a:ext cx="10515600" cy="34948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006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-1"/>
            <a:ext cx="12192000" cy="6275071"/>
          </a:xfrm>
          <a:prstGeom prst="rect">
            <a:avLst/>
          </a:prstGeom>
          <a:solidFill>
            <a:srgbClr val="DB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29194"/>
            <a:ext cx="10515600" cy="34948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856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-1"/>
            <a:ext cx="12192000" cy="6277709"/>
          </a:xfrm>
          <a:prstGeom prst="rect">
            <a:avLst/>
          </a:prstGeom>
          <a:solidFill>
            <a:srgbClr val="288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29194"/>
            <a:ext cx="10515600" cy="34948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82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Purple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7109" r="19962" b="21406"/>
          <a:stretch/>
        </p:blipFill>
        <p:spPr>
          <a:xfrm>
            <a:off x="30543" y="-1"/>
            <a:ext cx="121614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52" y="2005088"/>
            <a:ext cx="5819648" cy="2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1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Orange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7109" r="19962" b="21406"/>
          <a:stretch/>
        </p:blipFill>
        <p:spPr>
          <a:xfrm>
            <a:off x="30543" y="-1"/>
            <a:ext cx="1216145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52" y="2005088"/>
            <a:ext cx="5819648" cy="2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5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BlueGree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7109" r="19962" b="21406"/>
          <a:stretch/>
        </p:blipFill>
        <p:spPr>
          <a:xfrm>
            <a:off x="30543" y="-1"/>
            <a:ext cx="1216145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52" y="2005088"/>
            <a:ext cx="5819648" cy="2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2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7109" r="19962" b="21406"/>
          <a:stretch/>
        </p:blipFill>
        <p:spPr>
          <a:xfrm>
            <a:off x="30543" y="-1"/>
            <a:ext cx="1216145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52" y="2005088"/>
            <a:ext cx="5819648" cy="2659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89" y="2148549"/>
            <a:ext cx="5422785" cy="2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0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Purple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-1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735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-1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39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902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30775" r="13261" b="-1112"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796093"/>
            <a:ext cx="4208462" cy="192328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Subtitle (optional)</a:t>
            </a:r>
          </a:p>
        </p:txBody>
      </p:sp>
      <p:sp>
        <p:nvSpPr>
          <p:cNvPr id="18" name="Title 25"/>
          <p:cNvSpPr>
            <a:spLocks noGrp="1"/>
          </p:cNvSpPr>
          <p:nvPr>
            <p:ph type="title"/>
          </p:nvPr>
        </p:nvSpPr>
        <p:spPr>
          <a:xfrm>
            <a:off x="795660" y="3515475"/>
            <a:ext cx="10287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28258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95660" y="781665"/>
            <a:ext cx="2227759" cy="11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" y="796093"/>
            <a:ext cx="4204128" cy="1923288"/>
          </a:xfrm>
          <a:prstGeom prst="rect">
            <a:avLst/>
          </a:prstGeom>
        </p:spPr>
      </p:pic>
      <p:sp>
        <p:nvSpPr>
          <p:cNvPr id="11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5058802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Subtitle (optional)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018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502400" y="6400800"/>
            <a:ext cx="4978400" cy="304800"/>
          </a:xfrm>
        </p:spPr>
        <p:txBody>
          <a:bodyPr/>
          <a:lstStyle>
            <a:lvl1pPr>
              <a:defRPr dirty="0" smtClean="0">
                <a:latin typeface="Gotham-Medium"/>
                <a:cs typeface="Gotham-Medium"/>
              </a:defRPr>
            </a:lvl1pPr>
          </a:lstStyle>
          <a:p>
            <a:pPr>
              <a:defRPr/>
            </a:pPr>
            <a:r>
              <a:rPr lang="en-US"/>
              <a:t>© 2016 Ed-Fi Alliance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Gotham-Medium"/>
                <a:cs typeface="Gotham-Medium"/>
              </a:defRPr>
            </a:lvl1pPr>
          </a:lstStyle>
          <a:p>
            <a:pPr>
              <a:defRPr/>
            </a:pPr>
            <a:fld id="{C20C580E-F14E-44B4-AA76-F3914614A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2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"/>
            <a:ext cx="12192000" cy="6291072"/>
          </a:xfrm>
          <a:prstGeom prst="rect">
            <a:avLst/>
          </a:prstGeom>
          <a:solidFill>
            <a:srgbClr val="545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229194"/>
            <a:ext cx="10515600" cy="34948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63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lu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205491"/>
            <a:ext cx="10515600" cy="368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21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Purp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214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214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98267"/>
          <a:stretch/>
        </p:blipFill>
        <p:spPr>
          <a:xfrm>
            <a:off x="0" y="0"/>
            <a:ext cx="12188952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 - Orange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0960"/>
            <a:ext cx="5181600" cy="415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0960"/>
            <a:ext cx="5181600" cy="415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Ed-Fi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2EA9-1FE9-C749-8800-71B0E07F29D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66"/>
          <a:stretch/>
        </p:blipFill>
        <p:spPr>
          <a:xfrm>
            <a:off x="0" y="0"/>
            <a:ext cx="12192000" cy="11887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795660" y="3519586"/>
            <a:ext cx="1010094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7" r:id="rId2"/>
    <p:sldLayoutId id="2147483786" r:id="rId3"/>
    <p:sldLayoutId id="2147483698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 spc="-15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0424"/>
            <a:ext cx="10515600" cy="359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Ed-Fi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929581" y="6356350"/>
            <a:ext cx="1651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0" y="6356350"/>
            <a:ext cx="797674" cy="3649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6264925"/>
            <a:ext cx="10515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41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0424"/>
            <a:ext cx="10515600" cy="359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Ed-Fi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929581" y="6356350"/>
            <a:ext cx="1651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0" y="6356350"/>
            <a:ext cx="797674" cy="3649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6264925"/>
            <a:ext cx="10515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0424"/>
            <a:ext cx="10515600" cy="359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Ed-Fi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929581" y="6356350"/>
            <a:ext cx="1651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0" y="6356350"/>
            <a:ext cx="797674" cy="3649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6264925"/>
            <a:ext cx="10515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34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5" r:id="rId7"/>
    <p:sldLayoutId id="2147483826" r:id="rId8"/>
    <p:sldLayoutId id="2147483827" r:id="rId9"/>
    <p:sldLayoutId id="2147483833" r:id="rId10"/>
    <p:sldLayoutId id="2147483834" r:id="rId11"/>
    <p:sldLayoutId id="214748383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0424"/>
            <a:ext cx="10515600" cy="359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Ed-Fi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929581" y="6356350"/>
            <a:ext cx="1651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0" y="6356350"/>
            <a:ext cx="797674" cy="3649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6264925"/>
            <a:ext cx="10515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9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0424"/>
            <a:ext cx="10515600" cy="3596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72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Ed-Fi Footer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12B13EB-6289-A248-B008-DC290D3EEF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9"/>
          <p:cNvSpPr>
            <a:spLocks noGrp="1"/>
          </p:cNvSpPr>
          <p:nvPr>
            <p:ph type="dt" sz="half" idx="2"/>
          </p:nvPr>
        </p:nvSpPr>
        <p:spPr>
          <a:xfrm>
            <a:off x="1929581" y="6356350"/>
            <a:ext cx="1651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0" y="6356350"/>
            <a:ext cx="797674" cy="3649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>
            <a:off x="838200" y="6264925"/>
            <a:ext cx="10515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38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2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1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84" r:id="rId4"/>
    <p:sldLayoutId id="214748373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795660" y="3519586"/>
            <a:ext cx="1010094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8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 spc="-15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sv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png"/><Relationship Id="rId33" Type="http://schemas.openxmlformats.org/officeDocument/2006/relationships/image" Target="../media/image43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svg"/><Relationship Id="rId32" Type="http://schemas.openxmlformats.org/officeDocument/2006/relationships/image" Target="../media/image42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31" Type="http://schemas.openxmlformats.org/officeDocument/2006/relationships/image" Target="../media/image41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8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png"/><Relationship Id="rId7" Type="http://schemas.openxmlformats.org/officeDocument/2006/relationships/image" Target="../media/image46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hyperlink" Target="mailto:Sayee.srinivasan@ed-fi.org" TargetMode="External"/><Relationship Id="rId5" Type="http://schemas.openxmlformats.org/officeDocument/2006/relationships/hyperlink" Target="mailto:maureen.wentworth@ed-fi.org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04FDC-81D3-49AD-8856-49C546C6A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152" y="5482751"/>
            <a:ext cx="10287000" cy="914400"/>
          </a:xfrm>
        </p:spPr>
        <p:txBody>
          <a:bodyPr/>
          <a:lstStyle/>
          <a:p>
            <a:r>
              <a:rPr lang="en-US" dirty="0"/>
              <a:t>September 16, 2021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DF6A8-1B60-472F-923D-62C51848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73" y="4055803"/>
            <a:ext cx="10287000" cy="1325563"/>
          </a:xfrm>
        </p:spPr>
        <p:txBody>
          <a:bodyPr/>
          <a:lstStyle/>
          <a:p>
            <a:r>
              <a:rPr lang="en-US" dirty="0"/>
              <a:t>Modernize Your IT Infrastructure with Ed-Fi: Tech Dive</a:t>
            </a:r>
          </a:p>
        </p:txBody>
      </p:sp>
    </p:spTree>
    <p:extLst>
      <p:ext uri="{BB962C8B-B14F-4D97-AF65-F5344CB8AC3E}">
        <p14:creationId xmlns:p14="http://schemas.microsoft.com/office/powerpoint/2010/main" val="100126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C67207-B913-4679-A3BB-0FC7478E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Started!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D6D16-AA4B-4389-ADBD-A285660A4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47" y="1471352"/>
            <a:ext cx="6287106" cy="44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6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924F3-BF82-4D00-A6C2-64F0AE86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2" y="290579"/>
            <a:ext cx="10907684" cy="1064395"/>
          </a:xfrm>
        </p:spPr>
        <p:txBody>
          <a:bodyPr>
            <a:normAutofit fontScale="90000"/>
          </a:bodyPr>
          <a:lstStyle/>
          <a:p>
            <a:r>
              <a:rPr lang="en-US" dirty="0"/>
              <a:t>SEA Modernization Starter Kit – Use Cases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B3B733-E3E2-4B80-ACD4-D0417ADE8606}"/>
              </a:ext>
            </a:extLst>
          </p:cNvPr>
          <p:cNvSpPr/>
          <p:nvPr/>
        </p:nvSpPr>
        <p:spPr>
          <a:xfrm>
            <a:off x="462742" y="3362501"/>
            <a:ext cx="5910349" cy="2842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Number of students, ages 5-21 as of Oct 1</a:t>
            </a:r>
            <a:r>
              <a:rPr lang="en-US" sz="2400" baseline="30000" dirty="0"/>
              <a:t>st</a:t>
            </a:r>
            <a:r>
              <a:rPr lang="en-US" sz="2400" dirty="0"/>
              <a:t>, who are receiving special education services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5B89D2-74B6-47E0-854E-FC2F4D915EAD}"/>
              </a:ext>
            </a:extLst>
          </p:cNvPr>
          <p:cNvSpPr/>
          <p:nvPr/>
        </p:nvSpPr>
        <p:spPr>
          <a:xfrm>
            <a:off x="5810597" y="985753"/>
            <a:ext cx="5910349" cy="2842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Every kid who is enrolled in a school district at least half time will be counted at the school, rolled up to a district and to the state level as of Oct 1st.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51795-D665-490E-8C98-0BA060CECB4C}"/>
              </a:ext>
            </a:extLst>
          </p:cNvPr>
          <p:cNvSpPr txBox="1"/>
          <p:nvPr/>
        </p:nvSpPr>
        <p:spPr>
          <a:xfrm>
            <a:off x="1183179" y="1816315"/>
            <a:ext cx="306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30067B-E445-4C50-B3B0-02AC2B11A27D}"/>
              </a:ext>
            </a:extLst>
          </p:cNvPr>
          <p:cNvCxnSpPr>
            <a:cxnSpLocks/>
          </p:cNvCxnSpPr>
          <p:nvPr/>
        </p:nvCxnSpPr>
        <p:spPr>
          <a:xfrm>
            <a:off x="4250575" y="2189357"/>
            <a:ext cx="1435330" cy="192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3EBC0FB-E522-422A-B42D-0441A9579D80}"/>
              </a:ext>
            </a:extLst>
          </p:cNvPr>
          <p:cNvSpPr txBox="1"/>
          <p:nvPr/>
        </p:nvSpPr>
        <p:spPr>
          <a:xfrm>
            <a:off x="7225146" y="4183812"/>
            <a:ext cx="4966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Special Education Student Count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FD3B5E-2C79-44A5-B9DE-57EB1F421254}"/>
              </a:ext>
            </a:extLst>
          </p:cNvPr>
          <p:cNvCxnSpPr>
            <a:cxnSpLocks/>
          </p:cNvCxnSpPr>
          <p:nvPr/>
        </p:nvCxnSpPr>
        <p:spPr>
          <a:xfrm flipH="1">
            <a:off x="6468688" y="4654783"/>
            <a:ext cx="756458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38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924F3-BF82-4D00-A6C2-64F0AE86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2" y="290579"/>
            <a:ext cx="10907684" cy="1064395"/>
          </a:xfrm>
        </p:spPr>
        <p:txBody>
          <a:bodyPr>
            <a:normAutofit fontScale="90000"/>
          </a:bodyPr>
          <a:lstStyle/>
          <a:p>
            <a:r>
              <a:rPr lang="en-US" dirty="0"/>
              <a:t>SEA Modernization Starter Kit – Quick Start</a:t>
            </a: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667741-9A15-4864-85BE-BC576A41A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06" y="1147156"/>
            <a:ext cx="6956021" cy="4603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FA9ABE-3217-4546-8E85-C773D11151FE}"/>
              </a:ext>
            </a:extLst>
          </p:cNvPr>
          <p:cNvSpPr txBox="1"/>
          <p:nvPr/>
        </p:nvSpPr>
        <p:spPr>
          <a:xfrm>
            <a:off x="471054" y="1147156"/>
            <a:ext cx="42029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Provides a functional virtual environment on AWS.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Allows you to quickly stand up an Ed-Fi environment with the sample data.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Enables you to understand the Ed-Fi technology.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7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924F3-BF82-4D00-A6C2-64F0AE86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2" y="290579"/>
            <a:ext cx="11115502" cy="1064395"/>
          </a:xfrm>
        </p:spPr>
        <p:txBody>
          <a:bodyPr>
            <a:normAutofit fontScale="90000"/>
          </a:bodyPr>
          <a:lstStyle/>
          <a:p>
            <a:r>
              <a:rPr lang="en-US" dirty="0"/>
              <a:t>SEA Modernization Starter Kit – Setup Guide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3DA2DFD-76BA-450E-B9AF-9D85C6754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223" y="1246908"/>
            <a:ext cx="6779075" cy="4683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E81C9F-436A-4F93-A0EC-76CE33CC1017}"/>
              </a:ext>
            </a:extLst>
          </p:cNvPr>
          <p:cNvSpPr txBox="1"/>
          <p:nvPr/>
        </p:nvSpPr>
        <p:spPr>
          <a:xfrm>
            <a:off x="1105593" y="2088217"/>
            <a:ext cx="40067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Provides a Pilot-ready environment which you can begin to load Student Information System Data into your Ed-Fi Operational Data Store.  </a:t>
            </a:r>
          </a:p>
        </p:txBody>
      </p:sp>
    </p:spTree>
    <p:extLst>
      <p:ext uri="{BB962C8B-B14F-4D97-AF65-F5344CB8AC3E}">
        <p14:creationId xmlns:p14="http://schemas.microsoft.com/office/powerpoint/2010/main" val="3676106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B268E-2592-4404-A85A-C36CCFEFC344}"/>
              </a:ext>
            </a:extLst>
          </p:cNvPr>
          <p:cNvSpPr/>
          <p:nvPr/>
        </p:nvSpPr>
        <p:spPr>
          <a:xfrm>
            <a:off x="2081767" y="1735662"/>
            <a:ext cx="9500634" cy="1968692"/>
          </a:xfrm>
          <a:prstGeom prst="rect">
            <a:avLst/>
          </a:prstGeom>
          <a:solidFill>
            <a:srgbClr val="EBFFE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96586C-F51C-46B9-9448-FCC320C93939}"/>
              </a:ext>
            </a:extLst>
          </p:cNvPr>
          <p:cNvSpPr/>
          <p:nvPr/>
        </p:nvSpPr>
        <p:spPr>
          <a:xfrm>
            <a:off x="2081768" y="3880240"/>
            <a:ext cx="9500632" cy="22184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B70E35-F2D3-46AB-A270-3AC1B7A2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38" y="200888"/>
            <a:ext cx="7940320" cy="515636"/>
          </a:xfrm>
        </p:spPr>
        <p:txBody>
          <a:bodyPr anchor="t">
            <a:normAutofit/>
          </a:bodyPr>
          <a:lstStyle/>
          <a:p>
            <a:r>
              <a:rPr lang="en-US" sz="2800"/>
              <a:t>Successful State Architectures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B86842-32CD-4803-9988-C608ED3C1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38" y="595330"/>
            <a:ext cx="11219061" cy="362838"/>
          </a:xfrm>
          <a:ln>
            <a:solidFill>
              <a:srgbClr val="FFFF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i="1"/>
              <a:t>Successful state architectures look similar in terms of technical processes, but they also share communications and governance processes often not obvious at first glance.</a:t>
            </a:r>
          </a:p>
        </p:txBody>
      </p:sp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0464BBE4-5D5B-4DF9-95BD-C2F6ACD1A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3284" y="2644212"/>
            <a:ext cx="726652" cy="726652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D8227C05-9AD1-459D-8C28-0D85383D0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4534" y="4438012"/>
            <a:ext cx="733102" cy="733102"/>
          </a:xfrm>
          <a:prstGeom prst="rect">
            <a:avLst/>
          </a:prstGeom>
        </p:spPr>
      </p:pic>
      <p:pic>
        <p:nvPicPr>
          <p:cNvPr id="9" name="Graphic 8" descr="Single gear">
            <a:extLst>
              <a:ext uri="{FF2B5EF4-FFF2-40B4-BE49-F238E27FC236}">
                <a16:creationId xmlns:a16="http://schemas.microsoft.com/office/drawing/2014/main" id="{E28DED15-4340-4CDF-A582-9E2DC5037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4269" y="4194909"/>
            <a:ext cx="501101" cy="501101"/>
          </a:xfrm>
          <a:prstGeom prst="rect">
            <a:avLst/>
          </a:prstGeom>
        </p:spPr>
      </p:pic>
      <p:pic>
        <p:nvPicPr>
          <p:cNvPr id="15" name="Graphic 14" descr="Document">
            <a:extLst>
              <a:ext uri="{FF2B5EF4-FFF2-40B4-BE49-F238E27FC236}">
                <a16:creationId xmlns:a16="http://schemas.microsoft.com/office/drawing/2014/main" id="{AD8BCF21-EB80-4CCC-8160-9D4BC5A6D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1857" y="2029246"/>
            <a:ext cx="443815" cy="443815"/>
          </a:xfrm>
          <a:prstGeom prst="rect">
            <a:avLst/>
          </a:prstGeom>
        </p:spPr>
      </p:pic>
      <p:pic>
        <p:nvPicPr>
          <p:cNvPr id="17" name="Graphic 16" descr="Checklist">
            <a:extLst>
              <a:ext uri="{FF2B5EF4-FFF2-40B4-BE49-F238E27FC236}">
                <a16:creationId xmlns:a16="http://schemas.microsoft.com/office/drawing/2014/main" id="{425273B7-02EC-4ADA-9357-F473B585A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1786" y="2830571"/>
            <a:ext cx="446029" cy="4460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B9E73E0-100F-432E-87F6-B7E32D6260C1}"/>
              </a:ext>
            </a:extLst>
          </p:cNvPr>
          <p:cNvSpPr/>
          <p:nvPr/>
        </p:nvSpPr>
        <p:spPr>
          <a:xfrm>
            <a:off x="194355" y="2913264"/>
            <a:ext cx="1666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 data specifications are a key input and published 6-8 months in advance of production.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D40F97-AF44-4854-8A44-37B00ACB2F26}"/>
              </a:ext>
            </a:extLst>
          </p:cNvPr>
          <p:cNvSpPr txBox="1"/>
          <p:nvPr/>
        </p:nvSpPr>
        <p:spPr>
          <a:xfrm>
            <a:off x="3677906" y="5062561"/>
            <a:ext cx="1386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Ed-Fi ODS</a:t>
            </a:r>
          </a:p>
        </p:txBody>
      </p:sp>
      <p:pic>
        <p:nvPicPr>
          <p:cNvPr id="31" name="Graphic 30" descr="User">
            <a:extLst>
              <a:ext uri="{FF2B5EF4-FFF2-40B4-BE49-F238E27FC236}">
                <a16:creationId xmlns:a16="http://schemas.microsoft.com/office/drawing/2014/main" id="{28FA8F09-69FB-404B-A2D7-DB7EC98CF7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35852" y="2189929"/>
            <a:ext cx="760009" cy="76000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B9B7FB-0438-4361-AFB2-D1F5E0F46697}"/>
              </a:ext>
            </a:extLst>
          </p:cNvPr>
          <p:cNvSpPr txBox="1"/>
          <p:nvPr/>
        </p:nvSpPr>
        <p:spPr>
          <a:xfrm>
            <a:off x="6210167" y="1878943"/>
            <a:ext cx="97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 Data Steward(s)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A426CF-CC1E-415D-B3D0-255F5968D1B4}"/>
              </a:ext>
            </a:extLst>
          </p:cNvPr>
          <p:cNvSpPr txBox="1"/>
          <p:nvPr/>
        </p:nvSpPr>
        <p:spPr>
          <a:xfrm>
            <a:off x="3074988" y="2848756"/>
            <a:ext cx="563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 SIS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2FEA7057-F94A-4FE6-B185-43A449BD227E}"/>
              </a:ext>
            </a:extLst>
          </p:cNvPr>
          <p:cNvCxnSpPr>
            <a:cxnSpLocks/>
            <a:stCxn id="8" idx="0"/>
            <a:endCxn id="54" idx="1"/>
          </p:cNvCxnSpPr>
          <p:nvPr/>
        </p:nvCxnSpPr>
        <p:spPr>
          <a:xfrm rot="5400000" flipH="1" flipV="1">
            <a:off x="3981776" y="3556111"/>
            <a:ext cx="1351211" cy="412592"/>
          </a:xfrm>
          <a:prstGeom prst="bentConnector2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74D6C46-64B9-41AB-A444-9419AB95041D}"/>
              </a:ext>
            </a:extLst>
          </p:cNvPr>
          <p:cNvSpPr/>
          <p:nvPr/>
        </p:nvSpPr>
        <p:spPr>
          <a:xfrm>
            <a:off x="4061532" y="1137826"/>
            <a:ext cx="14839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Answers question: is the data flowing and what exactly did we submit?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3AF620-D173-4E51-AE87-14BA45F9672B}"/>
              </a:ext>
            </a:extLst>
          </p:cNvPr>
          <p:cNvSpPr txBox="1"/>
          <p:nvPr/>
        </p:nvSpPr>
        <p:spPr>
          <a:xfrm>
            <a:off x="3138504" y="1722540"/>
            <a:ext cx="1098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 Data Specifications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Graphic 53" descr="Bar chart">
            <a:extLst>
              <a:ext uri="{FF2B5EF4-FFF2-40B4-BE49-F238E27FC236}">
                <a16:creationId xmlns:a16="http://schemas.microsoft.com/office/drawing/2014/main" id="{FBC83EE3-289C-48A9-B18F-440AFA8CA8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3677" y="2842619"/>
            <a:ext cx="488363" cy="48836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B397877-BBA6-4DD8-8B01-64FE5C744211}"/>
              </a:ext>
            </a:extLst>
          </p:cNvPr>
          <p:cNvSpPr txBox="1"/>
          <p:nvPr/>
        </p:nvSpPr>
        <p:spPr>
          <a:xfrm>
            <a:off x="4584833" y="3240713"/>
            <a:ext cx="99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Submission Report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A92CBA-FC2B-4559-B9B0-B7EFC64D56FB}"/>
              </a:ext>
            </a:extLst>
          </p:cNvPr>
          <p:cNvCxnSpPr>
            <a:cxnSpLocks/>
            <a:stCxn id="59" idx="1"/>
            <a:endCxn id="8" idx="3"/>
          </p:cNvCxnSpPr>
          <p:nvPr/>
        </p:nvCxnSpPr>
        <p:spPr>
          <a:xfrm flipH="1">
            <a:off x="4817636" y="4784344"/>
            <a:ext cx="1521659" cy="2021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CFB4A243-1FC5-429E-B884-F65F5D3F1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9295" y="4417793"/>
            <a:ext cx="733102" cy="73310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5759101-E8FC-489B-9126-330FC514FAB2}"/>
              </a:ext>
            </a:extLst>
          </p:cNvPr>
          <p:cNvSpPr txBox="1"/>
          <p:nvPr/>
        </p:nvSpPr>
        <p:spPr>
          <a:xfrm>
            <a:off x="6030476" y="5071117"/>
            <a:ext cx="1386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Multi-year ODS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FEA080-E2F5-4FAD-B557-9D375BF1EF4D}"/>
              </a:ext>
            </a:extLst>
          </p:cNvPr>
          <p:cNvSpPr txBox="1"/>
          <p:nvPr/>
        </p:nvSpPr>
        <p:spPr>
          <a:xfrm>
            <a:off x="3554108" y="4188182"/>
            <a:ext cx="588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 API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CF524E-FAA6-4C05-8C2F-25AED572311E}"/>
              </a:ext>
            </a:extLst>
          </p:cNvPr>
          <p:cNvSpPr txBox="1"/>
          <p:nvPr/>
        </p:nvSpPr>
        <p:spPr>
          <a:xfrm>
            <a:off x="5071285" y="5326076"/>
            <a:ext cx="99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Validations Engine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E0DDAD7-800E-461A-979D-95F3001D13BE}"/>
              </a:ext>
            </a:extLst>
          </p:cNvPr>
          <p:cNvSpPr txBox="1"/>
          <p:nvPr/>
        </p:nvSpPr>
        <p:spPr>
          <a:xfrm>
            <a:off x="6956575" y="3276600"/>
            <a:ext cx="1076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Integrity report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Graphic 83" descr="List">
            <a:extLst>
              <a:ext uri="{FF2B5EF4-FFF2-40B4-BE49-F238E27FC236}">
                <a16:creationId xmlns:a16="http://schemas.microsoft.com/office/drawing/2014/main" id="{227CD53A-1230-42EF-AFCA-EC0A895458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59608" y="2833613"/>
            <a:ext cx="488359" cy="488359"/>
          </a:xfrm>
          <a:prstGeom prst="rect">
            <a:avLst/>
          </a:prstGeom>
        </p:spPr>
      </p:pic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089FACC9-0B3A-41E5-BFFB-D42D9DF05012}"/>
              </a:ext>
            </a:extLst>
          </p:cNvPr>
          <p:cNvCxnSpPr>
            <a:cxnSpLocks/>
            <a:stCxn id="63" idx="1"/>
            <a:endCxn id="15" idx="1"/>
          </p:cNvCxnSpPr>
          <p:nvPr/>
        </p:nvCxnSpPr>
        <p:spPr>
          <a:xfrm rot="10800000">
            <a:off x="3461858" y="2251155"/>
            <a:ext cx="92251" cy="2106305"/>
          </a:xfrm>
          <a:prstGeom prst="bentConnector3">
            <a:avLst>
              <a:gd name="adj1" fmla="val 628210"/>
            </a:avLst>
          </a:prstGeom>
          <a:ln w="9525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C2B25C4-31FB-40E6-9A59-BE2D01AA604B}"/>
              </a:ext>
            </a:extLst>
          </p:cNvPr>
          <p:cNvSpPr txBox="1"/>
          <p:nvPr/>
        </p:nvSpPr>
        <p:spPr>
          <a:xfrm>
            <a:off x="5560893" y="3276394"/>
            <a:ext cx="733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Integrity rules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9A6FEC6-A64D-4D13-9E00-BE9C13DC010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3706610" y="3370864"/>
            <a:ext cx="448210" cy="82404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24A6DBE-EF67-4CF5-8655-71FA9B40F3DD}"/>
              </a:ext>
            </a:extLst>
          </p:cNvPr>
          <p:cNvSpPr/>
          <p:nvPr/>
        </p:nvSpPr>
        <p:spPr>
          <a:xfrm rot="3888659">
            <a:off x="3290814" y="3709479"/>
            <a:ext cx="9048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41BA538-9BFD-423B-9187-116806666C4A}"/>
              </a:ext>
            </a:extLst>
          </p:cNvPr>
          <p:cNvSpPr/>
          <p:nvPr/>
        </p:nvSpPr>
        <p:spPr>
          <a:xfrm>
            <a:off x="6233088" y="1043164"/>
            <a:ext cx="2523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Answers question: is our data submission valid and what do we need to fix? Integrity reports should connect data to consequences of that data (AZ)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1B107947-2DF3-41AF-9B5F-A7E06C6CEA95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>
            <a:off x="4803527" y="1645657"/>
            <a:ext cx="304332" cy="1196962"/>
          </a:xfrm>
          <a:prstGeom prst="straightConnector1">
            <a:avLst/>
          </a:prstGeom>
          <a:ln w="9525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82100C4-AE76-41F6-B3D7-CF27957C2594}"/>
              </a:ext>
            </a:extLst>
          </p:cNvPr>
          <p:cNvCxnSpPr>
            <a:cxnSpLocks/>
            <a:stCxn id="143" idx="2"/>
            <a:endCxn id="17" idx="0"/>
          </p:cNvCxnSpPr>
          <p:nvPr/>
        </p:nvCxnSpPr>
        <p:spPr>
          <a:xfrm>
            <a:off x="7494800" y="1689495"/>
            <a:ext cx="1" cy="1141076"/>
          </a:xfrm>
          <a:prstGeom prst="straightConnector1">
            <a:avLst/>
          </a:prstGeom>
          <a:ln w="9525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59F7D27-5529-42FA-846A-1CE1525AFF66}"/>
              </a:ext>
            </a:extLst>
          </p:cNvPr>
          <p:cNvCxnSpPr>
            <a:cxnSpLocks/>
            <a:endCxn id="159" idx="0"/>
          </p:cNvCxnSpPr>
          <p:nvPr/>
        </p:nvCxnSpPr>
        <p:spPr>
          <a:xfrm flipH="1">
            <a:off x="4753288" y="5784236"/>
            <a:ext cx="859922" cy="427409"/>
          </a:xfrm>
          <a:prstGeom prst="straightConnector1">
            <a:avLst/>
          </a:prstGeom>
          <a:ln w="9525"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234E176-7EC4-461A-884B-98504D18ED20}"/>
              </a:ext>
            </a:extLst>
          </p:cNvPr>
          <p:cNvSpPr/>
          <p:nvPr/>
        </p:nvSpPr>
        <p:spPr>
          <a:xfrm>
            <a:off x="3904269" y="6211645"/>
            <a:ext cx="16980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 of integrity rules to LEAs helps complete the circle of expectations.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FC64CEC-13CD-4B7D-BA82-435839911E22}"/>
              </a:ext>
            </a:extLst>
          </p:cNvPr>
          <p:cNvCxnSpPr>
            <a:cxnSpLocks/>
            <a:endCxn id="170" idx="0"/>
          </p:cNvCxnSpPr>
          <p:nvPr/>
        </p:nvCxnSpPr>
        <p:spPr>
          <a:xfrm flipH="1">
            <a:off x="3545701" y="4871896"/>
            <a:ext cx="619912" cy="656188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Graphic 169" descr="Tools">
            <a:extLst>
              <a:ext uri="{FF2B5EF4-FFF2-40B4-BE49-F238E27FC236}">
                <a16:creationId xmlns:a16="http://schemas.microsoft.com/office/drawing/2014/main" id="{569B9FB2-0D88-43DE-8BC6-F735A03DDC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94453" y="5528084"/>
            <a:ext cx="502496" cy="502496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77F827DD-B560-4573-8026-497F127F5762}"/>
              </a:ext>
            </a:extLst>
          </p:cNvPr>
          <p:cNvSpPr txBox="1"/>
          <p:nvPr/>
        </p:nvSpPr>
        <p:spPr>
          <a:xfrm>
            <a:off x="3727846" y="5664029"/>
            <a:ext cx="480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Audit trail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9" name="Graphic 178" descr="Database">
            <a:extLst>
              <a:ext uri="{FF2B5EF4-FFF2-40B4-BE49-F238E27FC236}">
                <a16:creationId xmlns:a16="http://schemas.microsoft.com/office/drawing/2014/main" id="{6233AD46-6804-4F57-B7A2-A11809D91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7903" y="4409967"/>
            <a:ext cx="733102" cy="733102"/>
          </a:xfrm>
          <a:prstGeom prst="rect">
            <a:avLst/>
          </a:prstGeom>
        </p:spPr>
      </p:pic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6C0C8294-A233-447B-AEED-621F42201B7E}"/>
              </a:ext>
            </a:extLst>
          </p:cNvPr>
          <p:cNvCxnSpPr>
            <a:cxnSpLocks/>
            <a:stCxn id="179" idx="1"/>
          </p:cNvCxnSpPr>
          <p:nvPr/>
        </p:nvCxnSpPr>
        <p:spPr>
          <a:xfrm flipH="1">
            <a:off x="6989141" y="4776518"/>
            <a:ext cx="1238762" cy="15303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1CFF472F-F7A1-456C-A137-0F7DE4D5F3B0}"/>
              </a:ext>
            </a:extLst>
          </p:cNvPr>
          <p:cNvSpPr txBox="1"/>
          <p:nvPr/>
        </p:nvSpPr>
        <p:spPr>
          <a:xfrm>
            <a:off x="7924800" y="5071117"/>
            <a:ext cx="1386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SLDS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CB8CE2B-EBC0-4193-9E96-E0BC0C4826CE}"/>
              </a:ext>
            </a:extLst>
          </p:cNvPr>
          <p:cNvSpPr/>
          <p:nvPr/>
        </p:nvSpPr>
        <p:spPr>
          <a:xfrm>
            <a:off x="7853781" y="6166216"/>
            <a:ext cx="25956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be multi-year, derivative format of Ed-Fi ODS DB schema or a separate system.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LEAs lose sight of data here.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1D8E53B-16FF-44AB-AFBF-F46838672C0A}"/>
              </a:ext>
            </a:extLst>
          </p:cNvPr>
          <p:cNvCxnSpPr>
            <a:cxnSpLocks/>
            <a:stCxn id="187" idx="1"/>
            <a:endCxn id="179" idx="3"/>
          </p:cNvCxnSpPr>
          <p:nvPr/>
        </p:nvCxnSpPr>
        <p:spPr>
          <a:xfrm flipH="1">
            <a:off x="8961005" y="4194464"/>
            <a:ext cx="1044791" cy="582054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Graphic 186" descr="Database">
            <a:extLst>
              <a:ext uri="{FF2B5EF4-FFF2-40B4-BE49-F238E27FC236}">
                <a16:creationId xmlns:a16="http://schemas.microsoft.com/office/drawing/2014/main" id="{8A836062-86CA-4C39-A469-8AA23D370B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05796" y="3955831"/>
            <a:ext cx="477265" cy="477265"/>
          </a:xfrm>
          <a:prstGeom prst="rect">
            <a:avLst/>
          </a:prstGeom>
        </p:spPr>
      </p:pic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5786CE7A-E9C6-4649-ABBB-0135733BC2AF}"/>
              </a:ext>
            </a:extLst>
          </p:cNvPr>
          <p:cNvCxnSpPr>
            <a:cxnSpLocks/>
            <a:endCxn id="179" idx="3"/>
          </p:cNvCxnSpPr>
          <p:nvPr/>
        </p:nvCxnSpPr>
        <p:spPr>
          <a:xfrm flipH="1">
            <a:off x="8961005" y="4760071"/>
            <a:ext cx="1021195" cy="16447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Graphic 189" descr="Database">
            <a:extLst>
              <a:ext uri="{FF2B5EF4-FFF2-40B4-BE49-F238E27FC236}">
                <a16:creationId xmlns:a16="http://schemas.microsoft.com/office/drawing/2014/main" id="{5E6A9795-26EB-4D00-942B-BC19AFB726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05796" y="4495126"/>
            <a:ext cx="477265" cy="477265"/>
          </a:xfrm>
          <a:prstGeom prst="rect">
            <a:avLst/>
          </a:prstGeom>
        </p:spPr>
      </p:pic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A44C5FC1-6C50-4F6F-BF11-A50DA9F27EE9}"/>
              </a:ext>
            </a:extLst>
          </p:cNvPr>
          <p:cNvCxnSpPr>
            <a:cxnSpLocks/>
            <a:stCxn id="192" idx="1"/>
            <a:endCxn id="179" idx="3"/>
          </p:cNvCxnSpPr>
          <p:nvPr/>
        </p:nvCxnSpPr>
        <p:spPr>
          <a:xfrm flipH="1" flipV="1">
            <a:off x="8961005" y="4776518"/>
            <a:ext cx="1044791" cy="533367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Graphic 191" descr="Database">
            <a:extLst>
              <a:ext uri="{FF2B5EF4-FFF2-40B4-BE49-F238E27FC236}">
                <a16:creationId xmlns:a16="http://schemas.microsoft.com/office/drawing/2014/main" id="{2DE6007B-4A50-44EF-BDA0-703F223F61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05796" y="5071252"/>
            <a:ext cx="477265" cy="477265"/>
          </a:xfrm>
          <a:prstGeom prst="rect">
            <a:avLst/>
          </a:prstGeom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C41D3F57-42F6-4F64-B434-27105269EF9B}"/>
              </a:ext>
            </a:extLst>
          </p:cNvPr>
          <p:cNvSpPr txBox="1"/>
          <p:nvPr/>
        </p:nvSpPr>
        <p:spPr>
          <a:xfrm>
            <a:off x="10449432" y="4466120"/>
            <a:ext cx="10111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Datamarts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reporting (de-normalized)</a:t>
            </a: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3FFFA648-75F5-4049-9A5C-DD0EE3D6C637}"/>
              </a:ext>
            </a:extLst>
          </p:cNvPr>
          <p:cNvCxnSpPr>
            <a:cxnSpLocks/>
            <a:stCxn id="80" idx="2"/>
          </p:cNvCxnSpPr>
          <p:nvPr/>
        </p:nvCxnSpPr>
        <p:spPr>
          <a:xfrm flipH="1">
            <a:off x="7465923" y="3492044"/>
            <a:ext cx="28878" cy="193384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6F25A37-2788-4757-B1A9-9643543CE77A}"/>
              </a:ext>
            </a:extLst>
          </p:cNvPr>
          <p:cNvCxnSpPr>
            <a:cxnSpLocks/>
            <a:stCxn id="181" idx="2"/>
            <a:endCxn id="182" idx="0"/>
          </p:cNvCxnSpPr>
          <p:nvPr/>
        </p:nvCxnSpPr>
        <p:spPr>
          <a:xfrm>
            <a:off x="8617983" y="5286561"/>
            <a:ext cx="533624" cy="879655"/>
          </a:xfrm>
          <a:prstGeom prst="straightConnector1">
            <a:avLst/>
          </a:prstGeom>
          <a:ln w="9525"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CB0361F-D963-4040-9646-1217D0B5C96C}"/>
              </a:ext>
            </a:extLst>
          </p:cNvPr>
          <p:cNvCxnSpPr>
            <a:cxnSpLocks/>
          </p:cNvCxnSpPr>
          <p:nvPr/>
        </p:nvCxnSpPr>
        <p:spPr>
          <a:xfrm flipH="1">
            <a:off x="6100477" y="5071117"/>
            <a:ext cx="321484" cy="43102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 descr="Database">
            <a:extLst>
              <a:ext uri="{FF2B5EF4-FFF2-40B4-BE49-F238E27FC236}">
                <a16:creationId xmlns:a16="http://schemas.microsoft.com/office/drawing/2014/main" id="{6D31373B-033B-402B-8518-9119AAA6B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6837" y="5545696"/>
            <a:ext cx="382060" cy="382060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FC65D24-D1F4-41DE-9572-C60E727332E2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6279397" y="5736726"/>
            <a:ext cx="1007440" cy="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2ACC644-F580-49BD-BEEB-5C95EBE983BB}"/>
              </a:ext>
            </a:extLst>
          </p:cNvPr>
          <p:cNvSpPr txBox="1"/>
          <p:nvPr/>
        </p:nvSpPr>
        <p:spPr>
          <a:xfrm>
            <a:off x="6967104" y="5883276"/>
            <a:ext cx="994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reports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B687C9-63FF-4278-90AB-349193A4D6C7}"/>
              </a:ext>
            </a:extLst>
          </p:cNvPr>
          <p:cNvSpPr txBox="1"/>
          <p:nvPr/>
        </p:nvSpPr>
        <p:spPr>
          <a:xfrm>
            <a:off x="2096489" y="1735661"/>
            <a:ext cx="64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LEA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511F073-296F-44F9-B9D5-E37E4D4B57AD}"/>
              </a:ext>
            </a:extLst>
          </p:cNvPr>
          <p:cNvSpPr txBox="1"/>
          <p:nvPr/>
        </p:nvSpPr>
        <p:spPr>
          <a:xfrm>
            <a:off x="2083530" y="3879316"/>
            <a:ext cx="64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SEA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1184B8E-CEAF-415D-9004-7DE3AE5E3F2B}"/>
              </a:ext>
            </a:extLst>
          </p:cNvPr>
          <p:cNvCxnSpPr>
            <a:cxnSpLocks/>
            <a:stCxn id="112" idx="2"/>
            <a:endCxn id="159" idx="0"/>
          </p:cNvCxnSpPr>
          <p:nvPr/>
        </p:nvCxnSpPr>
        <p:spPr>
          <a:xfrm flipH="1">
            <a:off x="4753288" y="3614948"/>
            <a:ext cx="1174156" cy="2596697"/>
          </a:xfrm>
          <a:prstGeom prst="straightConnector1">
            <a:avLst/>
          </a:prstGeom>
          <a:ln w="9525"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C00FCE1-1DC3-48C4-B838-66B13603ECED}"/>
              </a:ext>
            </a:extLst>
          </p:cNvPr>
          <p:cNvSpPr/>
          <p:nvPr/>
        </p:nvSpPr>
        <p:spPr>
          <a:xfrm>
            <a:off x="247444" y="5604370"/>
            <a:ext cx="1666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Audit useful in both internal  and external processes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3E50C44-73F3-456C-9D0B-A11652273C1C}"/>
              </a:ext>
            </a:extLst>
          </p:cNvPr>
          <p:cNvCxnSpPr>
            <a:cxnSpLocks/>
            <a:stCxn id="170" idx="1"/>
            <a:endCxn id="116" idx="3"/>
          </p:cNvCxnSpPr>
          <p:nvPr/>
        </p:nvCxnSpPr>
        <p:spPr>
          <a:xfrm flipH="1">
            <a:off x="1913845" y="5779332"/>
            <a:ext cx="1380608" cy="9704"/>
          </a:xfrm>
          <a:prstGeom prst="straightConnector1">
            <a:avLst/>
          </a:prstGeom>
          <a:ln w="9525"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Graphic 88" descr="Repeat">
            <a:extLst>
              <a:ext uri="{FF2B5EF4-FFF2-40B4-BE49-F238E27FC236}">
                <a16:creationId xmlns:a16="http://schemas.microsoft.com/office/drawing/2014/main" id="{FEDCFB30-D032-48BC-BE34-97B3908687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32151" y="5430504"/>
            <a:ext cx="621887" cy="621887"/>
          </a:xfrm>
          <a:prstGeom prst="rect">
            <a:avLst/>
          </a:prstGeom>
        </p:spPr>
      </p:pic>
      <p:pic>
        <p:nvPicPr>
          <p:cNvPr id="95" name="Graphic 94" descr="Database">
            <a:extLst>
              <a:ext uri="{FF2B5EF4-FFF2-40B4-BE49-F238E27FC236}">
                <a16:creationId xmlns:a16="http://schemas.microsoft.com/office/drawing/2014/main" id="{B473FF10-978C-4C59-A909-FF7792C76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448521" y="4698171"/>
            <a:ext cx="602607" cy="602607"/>
          </a:xfrm>
          <a:prstGeom prst="rect">
            <a:avLst/>
          </a:prstGeom>
        </p:spPr>
      </p:pic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5426367-594F-4B52-B197-866204B12A42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1860757" y="3236430"/>
            <a:ext cx="1011359" cy="0"/>
          </a:xfrm>
          <a:prstGeom prst="straightConnector1">
            <a:avLst/>
          </a:prstGeom>
          <a:ln w="9525"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4D0C5B2-17B1-4A4F-BD2A-B6C9C0E48CA2}"/>
              </a:ext>
            </a:extLst>
          </p:cNvPr>
          <p:cNvSpPr txBox="1"/>
          <p:nvPr/>
        </p:nvSpPr>
        <p:spPr>
          <a:xfrm>
            <a:off x="2316057" y="5224046"/>
            <a:ext cx="68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Identity System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5563F04-97DE-440B-A145-603D1F8422FE}"/>
              </a:ext>
            </a:extLst>
          </p:cNvPr>
          <p:cNvCxnSpPr>
            <a:cxnSpLocks/>
            <a:endCxn id="109" idx="3"/>
          </p:cNvCxnSpPr>
          <p:nvPr/>
        </p:nvCxnSpPr>
        <p:spPr>
          <a:xfrm flipH="1">
            <a:off x="3225960" y="4558387"/>
            <a:ext cx="748018" cy="29478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Graphic 108" descr="Magnifying glass">
            <a:extLst>
              <a:ext uri="{FF2B5EF4-FFF2-40B4-BE49-F238E27FC236}">
                <a16:creationId xmlns:a16="http://schemas.microsoft.com/office/drawing/2014/main" id="{2FA2152D-25B7-41C3-AFC2-799B85DAD5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59500" y="4619942"/>
            <a:ext cx="466460" cy="466460"/>
          </a:xfrm>
          <a:prstGeom prst="rect">
            <a:avLst/>
          </a:prstGeom>
        </p:spPr>
      </p:pic>
      <p:pic>
        <p:nvPicPr>
          <p:cNvPr id="149" name="Graphic 148" descr="Tools">
            <a:extLst>
              <a:ext uri="{FF2B5EF4-FFF2-40B4-BE49-F238E27FC236}">
                <a16:creationId xmlns:a16="http://schemas.microsoft.com/office/drawing/2014/main" id="{F2E8521C-2B4C-48FB-ADF8-851E78BFE2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50674" y="5562600"/>
            <a:ext cx="502496" cy="502496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011F617-AC47-447D-BAD9-2AA9CD899F10}"/>
              </a:ext>
            </a:extLst>
          </p:cNvPr>
          <p:cNvSpPr txBox="1"/>
          <p:nvPr/>
        </p:nvSpPr>
        <p:spPr>
          <a:xfrm>
            <a:off x="9551993" y="5671206"/>
            <a:ext cx="480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Audit trail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9F01C208-1B5A-419D-AF8A-BF1BE3C84E54}"/>
              </a:ext>
            </a:extLst>
          </p:cNvPr>
          <p:cNvCxnSpPr>
            <a:cxnSpLocks/>
            <a:endCxn id="149" idx="0"/>
          </p:cNvCxnSpPr>
          <p:nvPr/>
        </p:nvCxnSpPr>
        <p:spPr>
          <a:xfrm>
            <a:off x="8932819" y="4936364"/>
            <a:ext cx="469103" cy="626236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Graphic 159" descr="User">
            <a:extLst>
              <a:ext uri="{FF2B5EF4-FFF2-40B4-BE49-F238E27FC236}">
                <a16:creationId xmlns:a16="http://schemas.microsoft.com/office/drawing/2014/main" id="{350620C2-2A1F-4563-B162-EB2F87C286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59385" y="1915199"/>
            <a:ext cx="760009" cy="76000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3E97C9E-12AD-4076-907E-8BF796FBF8C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21" y="5356863"/>
            <a:ext cx="566391" cy="27175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BAA731F2-7F19-4DB8-A3DE-5B72C127444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1742">
            <a:off x="3772708" y="3503316"/>
            <a:ext cx="566391" cy="27175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2B95450-643A-4751-A77E-50127A31FF4D}"/>
              </a:ext>
            </a:extLst>
          </p:cNvPr>
          <p:cNvSpPr/>
          <p:nvPr/>
        </p:nvSpPr>
        <p:spPr>
          <a:xfrm>
            <a:off x="5827421" y="6244897"/>
            <a:ext cx="179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Introduces multi-year schema (as integrity rules cross years).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C6679F7-61E5-4C98-876F-0AE43B88C4A2}"/>
              </a:ext>
            </a:extLst>
          </p:cNvPr>
          <p:cNvCxnSpPr>
            <a:cxnSpLocks/>
            <a:stCxn id="62" idx="2"/>
            <a:endCxn id="78" idx="0"/>
          </p:cNvCxnSpPr>
          <p:nvPr/>
        </p:nvCxnSpPr>
        <p:spPr>
          <a:xfrm>
            <a:off x="6723659" y="5286561"/>
            <a:ext cx="0" cy="958336"/>
          </a:xfrm>
          <a:prstGeom prst="straightConnector1">
            <a:avLst/>
          </a:prstGeom>
          <a:ln w="9525"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Contract">
            <a:extLst>
              <a:ext uri="{FF2B5EF4-FFF2-40B4-BE49-F238E27FC236}">
                <a16:creationId xmlns:a16="http://schemas.microsoft.com/office/drawing/2014/main" id="{0BF3BCC0-1697-4539-9F81-4B42AED831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10669" y="2414874"/>
            <a:ext cx="467463" cy="46746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CF360DA-C7E1-4B08-8772-44525EDD1A3A}"/>
              </a:ext>
            </a:extLst>
          </p:cNvPr>
          <p:cNvSpPr txBox="1"/>
          <p:nvPr/>
        </p:nvSpPr>
        <p:spPr>
          <a:xfrm>
            <a:off x="3790328" y="2823829"/>
            <a:ext cx="733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 Error Reports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2F5A3A-0D63-4837-9F93-387D9840521C}"/>
              </a:ext>
            </a:extLst>
          </p:cNvPr>
          <p:cNvCxnSpPr/>
          <p:nvPr/>
        </p:nvCxnSpPr>
        <p:spPr>
          <a:xfrm>
            <a:off x="436005" y="958168"/>
            <a:ext cx="1112270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217DED8-E652-48AA-8043-5179BAD5FF0F}"/>
              </a:ext>
            </a:extLst>
          </p:cNvPr>
          <p:cNvCxnSpPr>
            <a:cxnSpLocks/>
            <a:stCxn id="59" idx="0"/>
            <a:endCxn id="58" idx="2"/>
          </p:cNvCxnSpPr>
          <p:nvPr/>
        </p:nvCxnSpPr>
        <p:spPr>
          <a:xfrm rot="5400000" flipH="1" flipV="1">
            <a:off x="7189456" y="2291077"/>
            <a:ext cx="1643107" cy="2610326"/>
          </a:xfrm>
          <a:prstGeom prst="bentConnector3">
            <a:avLst>
              <a:gd name="adj1" fmla="val 40368"/>
            </a:avLst>
          </a:prstGeom>
          <a:ln w="28575">
            <a:prstDash val="dash"/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46DEC2E2-FB54-4A24-8AA1-E70CB7641FB5}"/>
              </a:ext>
            </a:extLst>
          </p:cNvPr>
          <p:cNvCxnSpPr>
            <a:cxnSpLocks/>
            <a:stCxn id="179" idx="0"/>
            <a:endCxn id="58" idx="2"/>
          </p:cNvCxnSpPr>
          <p:nvPr/>
        </p:nvCxnSpPr>
        <p:spPr>
          <a:xfrm rot="5400000" flipH="1" flipV="1">
            <a:off x="8137673" y="3231468"/>
            <a:ext cx="1635281" cy="721718"/>
          </a:xfrm>
          <a:prstGeom prst="bentConnector3">
            <a:avLst>
              <a:gd name="adj1" fmla="val 39784"/>
            </a:avLst>
          </a:prstGeom>
          <a:ln w="28575">
            <a:prstDash val="dash"/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418F0E-08F2-4535-8313-192BE1D5AB5B}"/>
              </a:ext>
            </a:extLst>
          </p:cNvPr>
          <p:cNvGrpSpPr/>
          <p:nvPr/>
        </p:nvGrpSpPr>
        <p:grpSpPr>
          <a:xfrm>
            <a:off x="8967180" y="2161388"/>
            <a:ext cx="697984" cy="613298"/>
            <a:chOff x="9307811" y="1927679"/>
            <a:chExt cx="754554" cy="669770"/>
          </a:xfrm>
        </p:grpSpPr>
        <p:pic>
          <p:nvPicPr>
            <p:cNvPr id="103" name="Graphic 102" descr="Checklist">
              <a:extLst>
                <a:ext uri="{FF2B5EF4-FFF2-40B4-BE49-F238E27FC236}">
                  <a16:creationId xmlns:a16="http://schemas.microsoft.com/office/drawing/2014/main" id="{97D5F49B-00CA-4F42-80D9-687E708E3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9519244" y="2092639"/>
              <a:ext cx="488363" cy="488363"/>
            </a:xfrm>
            <a:prstGeom prst="rect">
              <a:avLst/>
            </a:prstGeom>
          </p:spPr>
        </p:pic>
        <p:pic>
          <p:nvPicPr>
            <p:cNvPr id="110" name="Graphic 109" descr="Bar chart">
              <a:extLst>
                <a:ext uri="{FF2B5EF4-FFF2-40B4-BE49-F238E27FC236}">
                  <a16:creationId xmlns:a16="http://schemas.microsoft.com/office/drawing/2014/main" id="{D7B930F6-9874-402B-BA4A-45D12063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307811" y="1927679"/>
              <a:ext cx="488363" cy="488363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9CA432D-1789-4F4A-A30A-1E0FC468C23C}"/>
                </a:ext>
              </a:extLst>
            </p:cNvPr>
            <p:cNvSpPr/>
            <p:nvPr/>
          </p:nvSpPr>
          <p:spPr>
            <a:xfrm>
              <a:off x="9307811" y="1933665"/>
              <a:ext cx="754554" cy="663784"/>
            </a:xfrm>
            <a:prstGeom prst="rect">
              <a:avLst/>
            </a:prstGeom>
            <a:noFill/>
            <a:ln>
              <a:solidFill>
                <a:srgbClr val="FF57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F3DF437E-2CDB-40AB-80AB-B74DA8ED8951}"/>
              </a:ext>
            </a:extLst>
          </p:cNvPr>
          <p:cNvSpPr txBox="1"/>
          <p:nvPr/>
        </p:nvSpPr>
        <p:spPr>
          <a:xfrm>
            <a:off x="9764847" y="2217497"/>
            <a:ext cx="1496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Visualizations (Early Warning Systems, Dashboards, etc.)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10C7C-2A61-499C-AD45-336F464C56B3}"/>
              </a:ext>
            </a:extLst>
          </p:cNvPr>
          <p:cNvSpPr txBox="1"/>
          <p:nvPr/>
        </p:nvSpPr>
        <p:spPr>
          <a:xfrm>
            <a:off x="285021" y="-112106"/>
            <a:ext cx="9959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Ed-Fi State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0442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3FDB52-21CC-43A0-BED9-9BCBDB33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02" y="215763"/>
            <a:ext cx="4930833" cy="723575"/>
          </a:xfrm>
        </p:spPr>
        <p:txBody>
          <a:bodyPr/>
          <a:lstStyle/>
          <a:p>
            <a:r>
              <a:rPr lang="en-US" dirty="0"/>
              <a:t>Upcoming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E89EBC-715D-4E22-AF0A-717539FFD9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4702" y="5850424"/>
            <a:ext cx="5789816" cy="39069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SEA </a:t>
            </a:r>
            <a:r>
              <a:rPr lang="en-US" sz="2400" b="1"/>
              <a:t>Bootcamp – </a:t>
            </a:r>
            <a:r>
              <a:rPr lang="en-US" sz="2400" b="1" dirty="0"/>
              <a:t>Oct 14,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0EA6A-3907-4A5D-A01B-A05EEF6AB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02" y="1007576"/>
            <a:ext cx="8592865" cy="48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1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E0406-7B82-C344-B82E-0E5D065A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0" y="0"/>
            <a:ext cx="12192000" cy="6310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094" y="-290896"/>
            <a:ext cx="9643812" cy="3246431"/>
          </a:xfrm>
        </p:spPr>
        <p:txBody>
          <a:bodyPr>
            <a:normAutofit/>
          </a:bodyPr>
          <a:lstStyle/>
          <a:p>
            <a:r>
              <a:rPr lang="en-US" sz="4400" dirty="0"/>
              <a:t>The Ed-Fi Alliance is here to ensure that your state can make student data more accurate, secure, and useable.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6F363-AA2F-B44B-8D9F-968BEBC08B57}"/>
              </a:ext>
            </a:extLst>
          </p:cNvPr>
          <p:cNvSpPr/>
          <p:nvPr/>
        </p:nvSpPr>
        <p:spPr>
          <a:xfrm>
            <a:off x="1274094" y="4522459"/>
            <a:ext cx="4630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Maureen Wentworth,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Manager, Strategic Partnerships</a:t>
            </a:r>
            <a:b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maureen.wentworth@ed-fi.org</a:t>
            </a: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512-600-3620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4D467-AE69-0A4C-B5FD-F797E5D90984}"/>
              </a:ext>
            </a:extLst>
          </p:cNvPr>
          <p:cNvSpPr/>
          <p:nvPr/>
        </p:nvSpPr>
        <p:spPr>
          <a:xfrm>
            <a:off x="6751450" y="4486296"/>
            <a:ext cx="4143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Sayee Srinivasan,</a:t>
            </a:r>
            <a:b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Arial" charset="0"/>
                <a:cs typeface="Arial" charset="0"/>
              </a:rPr>
              <a:t>Solutions Architect </a:t>
            </a: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lvl="0"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Sayee.srinivasan@ed-fi.org</a:t>
            </a: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lvl="0" algn="ctr"/>
            <a:r>
              <a:rPr lang="en-US" sz="2400" dirty="0">
                <a:solidFill>
                  <a:prstClr val="white"/>
                </a:solidFill>
                <a:latin typeface="Arial" charset="0"/>
                <a:cs typeface="Arial" charset="0"/>
              </a:rPr>
              <a:t>512-600-3618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EAFA8-BDC9-4443-BEE3-1A706DF8B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5394" y="2555173"/>
            <a:ext cx="1191204" cy="1785675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DC126-F643-734F-8E13-B2DC355337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402" y="2592145"/>
            <a:ext cx="1191204" cy="17848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637983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8CA8FB1F-FA81-4450-9915-41671950CE4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- 1 Colum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54A06811-70A2-4C0C-8BB5-F2D891080C79}"/>
    </a:ext>
  </a:extLst>
</a:theme>
</file>

<file path=ppt/theme/theme3.xml><?xml version="1.0" encoding="utf-8"?>
<a:theme xmlns:a="http://schemas.openxmlformats.org/drawingml/2006/main" name="Text  - 2 Colum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509A1578-1C8A-40F9-8C5C-69EAC4C79716}"/>
    </a:ext>
  </a:extLst>
</a:theme>
</file>

<file path=ppt/theme/theme4.xml><?xml version="1.0" encoding="utf-8"?>
<a:theme xmlns:a="http://schemas.openxmlformats.org/drawingml/2006/main" name="Text with Image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B23C2113-2F0B-47B9-8E40-F97D569C929E}"/>
    </a:ext>
  </a:extLst>
</a:theme>
</file>

<file path=ppt/theme/theme5.xml><?xml version="1.0" encoding="utf-8"?>
<a:theme xmlns:a="http://schemas.openxmlformats.org/drawingml/2006/main" name="Image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C252351E-3F80-4489-A325-15BD666CE014}"/>
    </a:ext>
  </a:extLst>
</a:theme>
</file>

<file path=ppt/theme/theme6.xml><?xml version="1.0" encoding="utf-8"?>
<a:theme xmlns:a="http://schemas.openxmlformats.org/drawingml/2006/main" name="All Slides - No Foo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C7892D40-8D45-4D48-9870-2F1E2AF6AB29}"/>
    </a:ext>
  </a:extLst>
</a:theme>
</file>

<file path=ppt/theme/theme7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F36C75C0-ED96-4692-B430-A5ED94DA1981}"/>
    </a:ext>
  </a:extLst>
</a:theme>
</file>

<file path=ppt/theme/theme8.xml><?xml version="1.0" encoding="utf-8"?>
<a:theme xmlns:a="http://schemas.openxmlformats.org/drawingml/2006/main" name="Log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18A9CC8C-0E7C-40FD-86D2-6CE3B055DB0B}"/>
    </a:ext>
  </a:extLst>
</a:theme>
</file>

<file path=ppt/theme/theme9.xml><?xml version="1.0" encoding="utf-8"?>
<a:theme xmlns:a="http://schemas.openxmlformats.org/drawingml/2006/main" name="2_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Fi-Presentation-Template-FINAL (1).pptx  -  Read-Only" id="{464CA3A4-D6FE-4302-A34F-90452FD96352}" vid="{8CA8FB1F-FA81-4450-9915-41671950CE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55721B8D6774F8B4CC784C4ECDCCC" ma:contentTypeVersion="11" ma:contentTypeDescription="Create a new document." ma:contentTypeScope="" ma:versionID="718a7fb7413e63b2a0ec6a88f8e69882">
  <xsd:schema xmlns:xsd="http://www.w3.org/2001/XMLSchema" xmlns:xs="http://www.w3.org/2001/XMLSchema" xmlns:p="http://schemas.microsoft.com/office/2006/metadata/properties" xmlns:ns2="5ae19b4a-ddba-49b0-b140-4b1866cdfd73" xmlns:ns3="5b815e42-a27c-4132-9102-141c9f94bac4" targetNamespace="http://schemas.microsoft.com/office/2006/metadata/properties" ma:root="true" ma:fieldsID="7e6424aa82165fdc2bb9ce23de38c7a3" ns2:_="" ns3:_="">
    <xsd:import namespace="5ae19b4a-ddba-49b0-b140-4b1866cdfd73"/>
    <xsd:import namespace="5b815e42-a27c-4132-9102-141c9f94ba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19b4a-ddba-49b0-b140-4b1866cdf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15e42-a27c-4132-9102-141c9f94bac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E4F80D-468B-4B99-A0AF-D4242DD4EF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e19b4a-ddba-49b0-b140-4b1866cdfd73"/>
    <ds:schemaRef ds:uri="5b815e42-a27c-4132-9102-141c9f94ba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E72D56-9D05-463B-A3A9-C7485958B132}">
  <ds:schemaRefs>
    <ds:schemaRef ds:uri="http://purl.org/dc/elements/1.1/"/>
    <ds:schemaRef ds:uri="http://www.w3.org/XML/1998/namespace"/>
    <ds:schemaRef ds:uri="5b815e42-a27c-4132-9102-141c9f94bac4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ae19b4a-ddba-49b0-b140-4b1866cdfd7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7A1681E-C338-4B81-9695-A47523C32E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2201</TotalTime>
  <Words>416</Words>
  <Application>Microsoft Office PowerPoint</Application>
  <PresentationFormat>Widescreen</PresentationFormat>
  <Paragraphs>62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Calibri</vt:lpstr>
      <vt:lpstr>Gotham Book</vt:lpstr>
      <vt:lpstr>Gotham-Medium</vt:lpstr>
      <vt:lpstr>Trebuchet MS</vt:lpstr>
      <vt:lpstr>Title Slides</vt:lpstr>
      <vt:lpstr>Text - 1 Column</vt:lpstr>
      <vt:lpstr>Text  - 2 Column</vt:lpstr>
      <vt:lpstr>Text with Image </vt:lpstr>
      <vt:lpstr>Image Only</vt:lpstr>
      <vt:lpstr>All Slides - No Footer</vt:lpstr>
      <vt:lpstr>Divider Slides</vt:lpstr>
      <vt:lpstr>Logo Slide</vt:lpstr>
      <vt:lpstr>2_Title Slides</vt:lpstr>
      <vt:lpstr>Modernize Your IT Infrastructure with Ed-Fi: Tech Dive</vt:lpstr>
      <vt:lpstr>Let’s Get Started! </vt:lpstr>
      <vt:lpstr>SEA Modernization Starter Kit – Use Cases</vt:lpstr>
      <vt:lpstr>SEA Modernization Starter Kit – Quick Start</vt:lpstr>
      <vt:lpstr>SEA Modernization Starter Kit – Setup Guide</vt:lpstr>
      <vt:lpstr>Successful State Architectures </vt:lpstr>
      <vt:lpstr>Upcoming Events</vt:lpstr>
      <vt:lpstr>The Ed-Fi Alliance is here to ensure that your state can make student data more accurate, secure, and useable.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Modernize Your IT Infrastructure with Ed-Fi</dc:title>
  <dc:creator>Maureen Wentworth</dc:creator>
  <cp:lastModifiedBy>Sayee Srinivasan</cp:lastModifiedBy>
  <cp:revision>3</cp:revision>
  <dcterms:created xsi:type="dcterms:W3CDTF">2021-08-02T14:50:15Z</dcterms:created>
  <dcterms:modified xsi:type="dcterms:W3CDTF">2021-09-16T15:18:44Z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0x0101002D455721B8D6774F8B4CC784C4ECDCCC</vt:lpwstr>
  </property>
  <property fmtid="{D5CDD505-2E9C-101B-9397-08002B2CF9AE}" pid="3" name="SharedWithUsers">
    <vt:lpwstr>824;#Lindsay Baker;#836;#Shannon Kerlick;#107;#Mike Baur;#1062;#Maureen Wentworth</vt:lpwstr>
  </property>
</Properties>
</file>